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О муниципальном </a:t>
            </a:r>
            <a:r>
              <a:rPr lang="ru-RU" sz="3200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этапе </a:t>
            </a:r>
            <a: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u="sng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Всероссийского  </a:t>
            </a:r>
            <a:r>
              <a:rPr lang="ru-RU" sz="3200" b="1" u="sng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конкурса рисунков, </a:t>
            </a:r>
            <a: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</a:br>
            <a:r>
              <a:rPr lang="ru-RU" sz="3200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посвященном 75-летию Великой Победы, </a:t>
            </a:r>
            <a: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  <a:t/>
            </a:r>
            <a:br>
              <a:rPr lang="ru-RU" sz="3200" b="1" dirty="0">
                <a:solidFill>
                  <a:schemeClr val="tx2"/>
                </a:solidFill>
                <a:ea typeface="Times New Roman"/>
                <a:cs typeface="Times New Roman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«Минувших дней живая память»</a:t>
            </a:r>
            <a:r>
              <a:rPr lang="ru-RU" sz="3200" dirty="0">
                <a:solidFill>
                  <a:schemeClr val="accent2"/>
                </a:solidFill>
                <a:ea typeface="Times New Roman"/>
                <a:cs typeface="Times New Roman"/>
              </a:rPr>
              <a:t/>
            </a:r>
            <a:br>
              <a:rPr lang="ru-RU" sz="3200" dirty="0">
                <a:solidFill>
                  <a:schemeClr val="accent2"/>
                </a:solidFill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2"/>
                </a:solidFill>
                <a:ea typeface="Times New Roman"/>
                <a:cs typeface="Times New Roman"/>
              </a:rPr>
              <a:t>(Положение прилагается)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1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</a:rPr>
              <a:t>Участники конкурса</a:t>
            </a:r>
            <a:r>
              <a:rPr lang="ru-RU" sz="3600" dirty="0">
                <a:solidFill>
                  <a:schemeClr val="accent2"/>
                </a:solidFill>
                <a:ea typeface="Times New Roman"/>
                <a:cs typeface="Times New Roman"/>
              </a:rPr>
              <a:t/>
            </a:r>
            <a:br>
              <a:rPr lang="ru-RU" sz="3600" dirty="0">
                <a:solidFill>
                  <a:schemeClr val="accent2"/>
                </a:solidFill>
                <a:ea typeface="Times New Roman"/>
                <a:cs typeface="Times New Roman"/>
              </a:rPr>
            </a:br>
            <a:endParaRPr lang="ru-RU" sz="3600" dirty="0">
              <a:solidFill>
                <a:schemeClr val="accent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047099"/>
              </p:ext>
            </p:extLst>
          </p:nvPr>
        </p:nvGraphicFramePr>
        <p:xfrm>
          <a:off x="1043608" y="1196752"/>
          <a:ext cx="7344816" cy="5108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4248472"/>
              </a:tblGrid>
              <a:tr h="2160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4056">
                <a:tc rowSpan="4">
                  <a:txBody>
                    <a:bodyPr/>
                    <a:lstStyle/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endParaRPr lang="ru-RU" sz="20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дети и подростки </a:t>
                      </a:r>
                    </a:p>
                    <a:p>
                      <a:pPr algn="ctr"/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</a:rPr>
                        <a:t>в возрасте от 11 до 17 лет (включительно)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участники юнармейского движения,</a:t>
                      </a:r>
                      <a:endParaRPr lang="ru-RU" sz="2000" b="1" dirty="0"/>
                    </a:p>
                  </a:txBody>
                  <a:tcPr/>
                </a:tc>
              </a:tr>
              <a:tr h="57833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участники общественных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организаций,</a:t>
                      </a:r>
                      <a:endParaRPr lang="ru-RU" sz="2000" b="1" dirty="0"/>
                    </a:p>
                  </a:txBody>
                  <a:tcPr/>
                </a:tc>
              </a:tr>
              <a:tr h="48000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- участники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клубов,</a:t>
                      </a:r>
                      <a:endParaRPr lang="ru-RU" sz="2000" b="1" dirty="0"/>
                    </a:p>
                  </a:txBody>
                  <a:tcPr/>
                </a:tc>
              </a:tr>
              <a:tr h="6200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-  участники </a:t>
                      </a:r>
                      <a:r>
                        <a:rPr lang="ru-RU" sz="2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движений патриотической направленности.</a:t>
                      </a:r>
                      <a:endParaRPr lang="ru-RU" sz="2000" b="1" dirty="0"/>
                    </a:p>
                  </a:txBody>
                  <a:tcPr/>
                </a:tc>
              </a:tr>
              <a:tr h="70408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двух возрастных группах:</a:t>
                      </a:r>
                      <a:endParaRPr lang="ru-RU" sz="2000" b="1" i="1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младшая возрастная группа - участники в возрасте от 8 до 12 лет (включительно);</a:t>
                      </a:r>
                      <a:endParaRPr lang="ru-RU" sz="2000" b="1" dirty="0"/>
                    </a:p>
                  </a:txBody>
                  <a:tcPr/>
                </a:tc>
              </a:tr>
              <a:tr h="106211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старшая возрастная группа - участники в возрасте от 13 до 17 лет (включительно).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416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2"/>
                </a:solidFill>
              </a:rPr>
              <a:t>СРОКИ ПРОВЕДЕНИЯ КОНКУРСА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080952"/>
              </p:ext>
            </p:extLst>
          </p:nvPr>
        </p:nvGraphicFramePr>
        <p:xfrm>
          <a:off x="395535" y="1484783"/>
          <a:ext cx="8352930" cy="4670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3"/>
                <a:gridCol w="3384376"/>
                <a:gridCol w="3600401"/>
              </a:tblGrid>
              <a:tr h="3600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4000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/>
                          <a:latin typeface="Times New Roman"/>
                          <a:ea typeface="Times New Roman"/>
                        </a:rPr>
                        <a:t>Конкурс проводится в два этапа: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2411"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1 этап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 </a:t>
                      </a:r>
                    </a:p>
                    <a:p>
                      <a:pPr algn="ctr"/>
                      <a:r>
                        <a:rPr lang="ru-RU" sz="2400" b="1" dirty="0" smtClean="0"/>
                        <a:t>прием заявок на участие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по 20 марта 2020 г.</a:t>
                      </a:r>
                      <a:endParaRPr lang="ru-RU" sz="2400" b="1" dirty="0"/>
                    </a:p>
                  </a:txBody>
                  <a:tcPr/>
                </a:tc>
              </a:tr>
              <a:tr h="1165844">
                <a:tc rowSpan="2"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этап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2400" b="1" smtClean="0"/>
                    </a:p>
                    <a:p>
                      <a:pPr algn="ctr"/>
                      <a:r>
                        <a:rPr lang="ru-RU" sz="2400" b="1" smtClean="0"/>
                        <a:t>работа </a:t>
                      </a:r>
                      <a:r>
                        <a:rPr lang="ru-RU" sz="2400" b="1" dirty="0" smtClean="0"/>
                        <a:t>конкурсной комиссии 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baseline="0" dirty="0" smtClean="0"/>
                    </a:p>
                    <a:p>
                      <a:pPr algn="ctr"/>
                      <a:r>
                        <a:rPr lang="ru-RU" sz="2400" b="1" baseline="0" dirty="0" smtClean="0"/>
                        <a:t>с 20 по 31  марта 2020 г.</a:t>
                      </a:r>
                      <a:endParaRPr lang="ru-RU" sz="2400" b="1" dirty="0"/>
                    </a:p>
                  </a:txBody>
                  <a:tcPr/>
                </a:tc>
              </a:tr>
              <a:tr h="766107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С 1 апреля по</a:t>
                      </a:r>
                      <a:r>
                        <a:rPr lang="ru-RU" sz="2400" b="1" baseline="0" dirty="0" smtClean="0"/>
                        <a:t> 31 апреля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445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157592" cy="115212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/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r>
              <a:rPr lang="ru-RU" sz="3600" b="1" dirty="0" smtClean="0">
                <a:solidFill>
                  <a:schemeClr val="accent2"/>
                </a:solidFill>
              </a:rPr>
              <a:t>Порядок  предоставления  конкурсных работ</a:t>
            </a:r>
            <a:br>
              <a:rPr lang="ru-RU" sz="3600" b="1" dirty="0" smtClean="0">
                <a:solidFill>
                  <a:schemeClr val="accent2"/>
                </a:solidFill>
              </a:rPr>
            </a:br>
            <a:endParaRPr lang="ru-RU" sz="3600" b="1" dirty="0">
              <a:solidFill>
                <a:schemeClr val="accent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530785"/>
              </p:ext>
            </p:extLst>
          </p:nvPr>
        </p:nvGraphicFramePr>
        <p:xfrm>
          <a:off x="755576" y="1844824"/>
          <a:ext cx="7608168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2736304"/>
                <a:gridCol w="1991544"/>
              </a:tblGrid>
              <a:tr h="1440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80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Для участия в конкурсе кандидаты предоставляют в конкурсную комиссию следующие материалы: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заявку </a:t>
                      </a:r>
                      <a:endParaRPr lang="ru-RU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1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 rowSpan="2">
                  <a:txBody>
                    <a:bodyPr/>
                    <a:lstStyle/>
                    <a:p>
                      <a:r>
                        <a:rPr lang="ru-RU" sz="2400" b="1" dirty="0" smtClean="0"/>
                        <a:t>- согласие на обработку персональных данных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для лиц в возрасте от 8 до 14 лет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2; </a:t>
                      </a:r>
                      <a:endParaRPr lang="ru-RU" sz="2400" b="1" dirty="0"/>
                    </a:p>
                  </a:txBody>
                  <a:tcPr/>
                </a:tc>
              </a:tr>
              <a:tr h="2380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для лиц в возрасте от 14 до 17 лет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Приложение № 3;</a:t>
                      </a:r>
                      <a:endParaRPr lang="ru-RU" sz="2400" b="1" dirty="0"/>
                    </a:p>
                  </a:txBody>
                  <a:tcPr/>
                </a:tc>
              </a:tr>
              <a:tr h="2380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dirty="0" smtClean="0"/>
                        <a:t>творческую работу </a:t>
                      </a:r>
                      <a:endParaRPr lang="ru-RU" sz="2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/>
                        <a:t>рисунок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0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2"/>
                          </a:solidFill>
                        </a:rPr>
                        <a:t>!!! ТРЕБОВАНИЯ К КОНКУРСНЫМ РАБОТАМ (</a:t>
                      </a:r>
                      <a:r>
                        <a:rPr lang="ru-RU" sz="2000" b="1" dirty="0" err="1" smtClean="0">
                          <a:solidFill>
                            <a:schemeClr val="accent2"/>
                          </a:solidFill>
                        </a:rPr>
                        <a:t>См.Положение</a:t>
                      </a:r>
                      <a:r>
                        <a:rPr lang="ru-RU" sz="2000" b="1" dirty="0" smtClean="0"/>
                        <a:t>)</a:t>
                      </a:r>
                      <a:endParaRPr lang="ru-RU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65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/>
                </a:solidFill>
              </a:rPr>
              <a:t>КРИТЕРИИ ОЦЕНКИ КОНКУРСНЫХ РАБОТ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50831"/>
              </p:ext>
            </p:extLst>
          </p:nvPr>
        </p:nvGraphicFramePr>
        <p:xfrm>
          <a:off x="683568" y="1484784"/>
          <a:ext cx="7920880" cy="4535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7056784"/>
              </a:tblGrid>
              <a:tr h="2880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соответствие содержания работы тематике конкурса,</a:t>
                      </a:r>
                      <a:endParaRPr lang="ru-RU" sz="24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творческая и художественная целостность,</a:t>
                      </a:r>
                      <a:endParaRPr lang="ru-RU" sz="24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наличие авторского подхода к представлению материала,</a:t>
                      </a:r>
                      <a:endParaRPr lang="ru-RU" sz="24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культура оформления работы, соответствие требованиям,</a:t>
                      </a:r>
                      <a:endParaRPr lang="ru-RU" sz="24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оригинальность идеи и техники исполнения,</a:t>
                      </a:r>
                      <a:endParaRPr lang="ru-RU" sz="2400" b="1" dirty="0"/>
                    </a:p>
                  </a:txBody>
                  <a:tcPr/>
                </a:tc>
              </a:tr>
              <a:tr h="56706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отсутствие плагиата.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821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ПОДВЕДЕНИЕ ИТОГОВ КОНКУРСА. НАГРАЖДЕНИЕ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484069"/>
              </p:ext>
            </p:extLst>
          </p:nvPr>
        </p:nvGraphicFramePr>
        <p:xfrm>
          <a:off x="755576" y="1988840"/>
          <a:ext cx="7920880" cy="3945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200800"/>
              </a:tblGrid>
              <a:tr h="3797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811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Победители конкурса награждаются дипломами I, II, III степеней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76811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Лучшие творческие работы размещаются на официальном сайте ВВГ10Д «ЮНАРМИЯ».</a:t>
                      </a:r>
                    </a:p>
                    <a:p>
                      <a:endParaRPr lang="ru-RU" sz="2400" b="1" dirty="0"/>
                    </a:p>
                  </a:txBody>
                  <a:tcPr/>
                </a:tc>
              </a:tr>
              <a:tr h="1109499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Лучшие работы будут представлены на юнармейской выставке, посвященной 75-летию Великой Победы.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679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3600" b="1" u="sng" dirty="0"/>
              <a:t>Все материалы для участия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в </a:t>
            </a:r>
            <a:r>
              <a:rPr lang="ru-RU" sz="3600" b="1" dirty="0"/>
              <a:t>конкурсе направляются в администрацию муниципального  штаба Движения «ЮНАРМИЯ»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u="sng" dirty="0" smtClean="0"/>
              <a:t>на </a:t>
            </a:r>
            <a:r>
              <a:rPr lang="ru-RU" sz="3600" b="1" u="sng" dirty="0"/>
              <a:t>адрес </a:t>
            </a:r>
            <a:r>
              <a:rPr lang="ru-RU" sz="3600" b="1" u="sng" dirty="0" smtClean="0"/>
              <a:t/>
            </a:r>
            <a:br>
              <a:rPr lang="ru-RU" sz="3600" b="1" u="sng" dirty="0" smtClean="0"/>
            </a:br>
            <a:r>
              <a:rPr lang="ru-RU" sz="3600" b="1" u="sng" dirty="0" smtClean="0"/>
              <a:t>электронной </a:t>
            </a:r>
            <a:r>
              <a:rPr lang="ru-RU" sz="3600" b="1" u="sng" dirty="0"/>
              <a:t>почты </a:t>
            </a:r>
            <a:r>
              <a:rPr lang="ru-RU" sz="3600" b="1" dirty="0">
                <a:solidFill>
                  <a:schemeClr val="accent1"/>
                </a:solidFill>
              </a:rPr>
              <a:t>habirova_63@mail.ru </a:t>
            </a:r>
            <a:r>
              <a:rPr lang="ru-RU" sz="3600" b="1" dirty="0" smtClean="0">
                <a:solidFill>
                  <a:schemeClr val="accent1"/>
                </a:solidFill>
              </a:rPr>
              <a:t>. </a:t>
            </a:r>
            <a:br>
              <a:rPr lang="ru-RU" sz="3600" b="1" dirty="0" smtClean="0">
                <a:solidFill>
                  <a:schemeClr val="accent1"/>
                </a:solidFill>
              </a:rPr>
            </a:br>
            <a:r>
              <a:rPr lang="ru-RU" sz="3600" b="1" dirty="0" smtClean="0">
                <a:solidFill>
                  <a:schemeClr val="accent2"/>
                </a:solidFill>
              </a:rPr>
              <a:t>в </a:t>
            </a:r>
            <a:r>
              <a:rPr lang="ru-RU" sz="3600" b="1" dirty="0">
                <a:solidFill>
                  <a:schemeClr val="accent2"/>
                </a:solidFill>
              </a:rPr>
              <a:t>срок  по 20 марта 2020 года.</a:t>
            </a:r>
          </a:p>
        </p:txBody>
      </p:sp>
    </p:spTree>
    <p:extLst>
      <p:ext uri="{BB962C8B-B14F-4D97-AF65-F5344CB8AC3E}">
        <p14:creationId xmlns:p14="http://schemas.microsoft.com/office/powerpoint/2010/main" val="28463937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263</Words>
  <Application>Microsoft Office PowerPoint</Application>
  <PresentationFormat>Экран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О муниципальном этапе  Всероссийского  конкурса рисунков,  посвященном 75-летию Великой Победы,  «Минувших дней живая память» (Положение прилагается)</vt:lpstr>
      <vt:lpstr>Участники конкурса </vt:lpstr>
      <vt:lpstr>СРОКИ ПРОВЕДЕНИЯ КОНКУРСА</vt:lpstr>
      <vt:lpstr> Порядок  предоставления  конкурсных работ </vt:lpstr>
      <vt:lpstr>КРИТЕРИИ ОЦЕНКИ КОНКУРСНЫХ РАБОТ</vt:lpstr>
      <vt:lpstr>ПОДВЕДЕНИЕ ИТОГОВ КОНКУРСА. НАГРАЖДЕНИЕ</vt:lpstr>
      <vt:lpstr>Все материалы для участия  в конкурсе направляются в администрацию муниципального  штаба Движения «ЮНАРМИЯ»  на адрес  электронной почты habirova_63@mail.ru .  в срок  по 20 марта 2020 года.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 муниципальном этапе  Всероссийского  конкурса рисунков,  посвященном 75-летию Великой Победы,  «Минувших дней живая память» (Положение прилагается)</dc:title>
  <dc:creator>Dilbar</dc:creator>
  <cp:lastModifiedBy>Dilbar</cp:lastModifiedBy>
  <cp:revision>9</cp:revision>
  <dcterms:created xsi:type="dcterms:W3CDTF">2020-03-04T18:21:41Z</dcterms:created>
  <dcterms:modified xsi:type="dcterms:W3CDTF">2020-03-04T20:15:13Z</dcterms:modified>
</cp:coreProperties>
</file>